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6/14/2020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6/14/2020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6/14/2020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6/14/2020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6/14/2020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B290-88E7-411A-B825-AA024D4D3015}"/>
              </a:ext>
            </a:extLst>
          </p:cNvPr>
          <p:cNvSpPr>
            <a:spLocks noGrp="1"/>
          </p:cNvSpPr>
          <p:nvPr>
            <p:ph type="ctrTitle"/>
          </p:nvPr>
        </p:nvSpPr>
        <p:spPr/>
        <p:txBody>
          <a:bodyPr>
            <a:normAutofit fontScale="90000"/>
          </a:bodyPr>
          <a:lstStyle/>
          <a:p>
            <a:pPr algn="ctr"/>
            <a:r>
              <a:rPr lang="en-IN" b="1" dirty="0"/>
              <a:t>USING MACHINE LEARNING TO SUGGEST FOOD, COFFEE, NIGHTLIFE, FUN AND SHOPPING PLACES TO TOURISTS</a:t>
            </a:r>
            <a:br>
              <a:rPr lang="en-IN" dirty="0"/>
            </a:br>
            <a:endParaRPr lang="en-IN" dirty="0"/>
          </a:p>
        </p:txBody>
      </p:sp>
      <p:sp>
        <p:nvSpPr>
          <p:cNvPr id="3" name="Subtitle 2">
            <a:extLst>
              <a:ext uri="{FF2B5EF4-FFF2-40B4-BE49-F238E27FC236}">
                <a16:creationId xmlns:a16="http://schemas.microsoft.com/office/drawing/2014/main" id="{BBC99B30-D92F-4CA7-9C70-BF7743C37FE1}"/>
              </a:ext>
            </a:extLst>
          </p:cNvPr>
          <p:cNvSpPr>
            <a:spLocks noGrp="1"/>
          </p:cNvSpPr>
          <p:nvPr>
            <p:ph type="subTitle" idx="1"/>
          </p:nvPr>
        </p:nvSpPr>
        <p:spPr/>
        <p:txBody>
          <a:bodyPr>
            <a:normAutofit fontScale="85000" lnSpcReduction="20000"/>
          </a:bodyPr>
          <a:lstStyle/>
          <a:p>
            <a:pPr algn="ctr"/>
            <a:r>
              <a:rPr lang="en-IN" dirty="0"/>
              <a:t>Abhishek </a:t>
            </a:r>
            <a:r>
              <a:rPr lang="en-IN" dirty="0" err="1"/>
              <a:t>paul</a:t>
            </a:r>
            <a:endParaRPr lang="en-IN" dirty="0"/>
          </a:p>
          <a:p>
            <a:pPr algn="ctr"/>
            <a:r>
              <a:rPr lang="en-IN" dirty="0"/>
              <a:t>National institute of technology, Durgapur</a:t>
            </a:r>
          </a:p>
        </p:txBody>
      </p:sp>
    </p:spTree>
    <p:extLst>
      <p:ext uri="{BB962C8B-B14F-4D97-AF65-F5344CB8AC3E}">
        <p14:creationId xmlns:p14="http://schemas.microsoft.com/office/powerpoint/2010/main" val="3483384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69B9-14B6-4D9E-8FED-F37D242E5805}"/>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401BBF94-2B8B-431C-AE3A-0D6B68744FD3}"/>
              </a:ext>
            </a:extLst>
          </p:cNvPr>
          <p:cNvSpPr/>
          <p:nvPr/>
        </p:nvSpPr>
        <p:spPr>
          <a:xfrm>
            <a:off x="575894" y="2154842"/>
            <a:ext cx="11029615" cy="374077"/>
          </a:xfrm>
          <a:prstGeom prst="rect">
            <a:avLst/>
          </a:prstGeom>
        </p:spPr>
        <p:txBody>
          <a:bodyPr wrap="square">
            <a:spAutoFit/>
          </a:bodyPr>
          <a:lstStyle/>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Places for coffee: (8 clusters)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831095B-6F21-4701-BF79-72367A228924}"/>
              </a:ext>
            </a:extLst>
          </p:cNvPr>
          <p:cNvPicPr>
            <a:picLocks noChangeAspect="1"/>
          </p:cNvPicPr>
          <p:nvPr/>
        </p:nvPicPr>
        <p:blipFill>
          <a:blip r:embed="rId2"/>
          <a:stretch>
            <a:fillRect/>
          </a:stretch>
        </p:blipFill>
        <p:spPr>
          <a:xfrm>
            <a:off x="2843686" y="2608317"/>
            <a:ext cx="6494029" cy="3929773"/>
          </a:xfrm>
          <a:prstGeom prst="rect">
            <a:avLst/>
          </a:prstGeom>
        </p:spPr>
      </p:pic>
    </p:spTree>
    <p:extLst>
      <p:ext uri="{BB962C8B-B14F-4D97-AF65-F5344CB8AC3E}">
        <p14:creationId xmlns:p14="http://schemas.microsoft.com/office/powerpoint/2010/main" val="287408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0292-5CB3-4553-AD99-96971A829BCF}"/>
              </a:ext>
            </a:extLst>
          </p:cNvPr>
          <p:cNvSpPr>
            <a:spLocks noGrp="1"/>
          </p:cNvSpPr>
          <p:nvPr>
            <p:ph type="title"/>
          </p:nvPr>
        </p:nvSpPr>
        <p:spPr/>
        <p:txBody>
          <a:bodyPr/>
          <a:lstStyle/>
          <a:p>
            <a:endParaRPr lang="en-IN"/>
          </a:p>
        </p:txBody>
      </p:sp>
      <p:sp>
        <p:nvSpPr>
          <p:cNvPr id="3" name="Rectangle 2">
            <a:extLst>
              <a:ext uri="{FF2B5EF4-FFF2-40B4-BE49-F238E27FC236}">
                <a16:creationId xmlns:a16="http://schemas.microsoft.com/office/drawing/2014/main" id="{CFDE6C20-FA63-4535-80CC-3FF9E5FD6CE4}"/>
              </a:ext>
            </a:extLst>
          </p:cNvPr>
          <p:cNvSpPr/>
          <p:nvPr/>
        </p:nvSpPr>
        <p:spPr>
          <a:xfrm>
            <a:off x="484454" y="1971962"/>
            <a:ext cx="11029616" cy="374077"/>
          </a:xfrm>
          <a:prstGeom prst="rect">
            <a:avLst/>
          </a:prstGeom>
        </p:spPr>
        <p:txBody>
          <a:bodyPr wrap="square">
            <a:spAutoFit/>
          </a:bodyPr>
          <a:lstStyle/>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Places for nightlife: (8 clusters)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D2ED53E-B996-4D10-AE76-2FA19574377E}"/>
              </a:ext>
            </a:extLst>
          </p:cNvPr>
          <p:cNvPicPr>
            <a:picLocks noChangeAspect="1"/>
          </p:cNvPicPr>
          <p:nvPr/>
        </p:nvPicPr>
        <p:blipFill>
          <a:blip r:embed="rId2"/>
          <a:stretch>
            <a:fillRect/>
          </a:stretch>
        </p:blipFill>
        <p:spPr>
          <a:xfrm>
            <a:off x="2865331" y="2474734"/>
            <a:ext cx="6450741" cy="3911895"/>
          </a:xfrm>
          <a:prstGeom prst="rect">
            <a:avLst/>
          </a:prstGeom>
        </p:spPr>
      </p:pic>
    </p:spTree>
    <p:extLst>
      <p:ext uri="{BB962C8B-B14F-4D97-AF65-F5344CB8AC3E}">
        <p14:creationId xmlns:p14="http://schemas.microsoft.com/office/powerpoint/2010/main" val="4157454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AED07-D600-48D3-B6AF-5FAA3E003BC2}"/>
              </a:ext>
            </a:extLst>
          </p:cNvPr>
          <p:cNvSpPr>
            <a:spLocks noGrp="1"/>
          </p:cNvSpPr>
          <p:nvPr>
            <p:ph type="title"/>
          </p:nvPr>
        </p:nvSpPr>
        <p:spPr/>
        <p:txBody>
          <a:bodyPr/>
          <a:lstStyle/>
          <a:p>
            <a:endParaRPr lang="en-IN"/>
          </a:p>
        </p:txBody>
      </p:sp>
      <p:sp>
        <p:nvSpPr>
          <p:cNvPr id="3" name="Rectangle 2">
            <a:extLst>
              <a:ext uri="{FF2B5EF4-FFF2-40B4-BE49-F238E27FC236}">
                <a16:creationId xmlns:a16="http://schemas.microsoft.com/office/drawing/2014/main" id="{29BACD9E-6924-4C18-A70D-CD9C735302BF}"/>
              </a:ext>
            </a:extLst>
          </p:cNvPr>
          <p:cNvSpPr/>
          <p:nvPr/>
        </p:nvSpPr>
        <p:spPr>
          <a:xfrm>
            <a:off x="575894" y="2043082"/>
            <a:ext cx="11029616" cy="374077"/>
          </a:xfrm>
          <a:prstGeom prst="rect">
            <a:avLst/>
          </a:prstGeom>
        </p:spPr>
        <p:txBody>
          <a:bodyPr wrap="square">
            <a:spAutoFit/>
          </a:bodyPr>
          <a:lstStyle/>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Places for fun: (3 clusters)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22D9F6C-6BBE-40C4-AB47-AFAE02959C83}"/>
              </a:ext>
            </a:extLst>
          </p:cNvPr>
          <p:cNvPicPr>
            <a:picLocks noChangeAspect="1"/>
          </p:cNvPicPr>
          <p:nvPr/>
        </p:nvPicPr>
        <p:blipFill>
          <a:blip r:embed="rId2"/>
          <a:stretch>
            <a:fillRect/>
          </a:stretch>
        </p:blipFill>
        <p:spPr>
          <a:xfrm>
            <a:off x="2859411" y="2477069"/>
            <a:ext cx="6473177" cy="3927545"/>
          </a:xfrm>
          <a:prstGeom prst="rect">
            <a:avLst/>
          </a:prstGeom>
        </p:spPr>
      </p:pic>
    </p:spTree>
    <p:extLst>
      <p:ext uri="{BB962C8B-B14F-4D97-AF65-F5344CB8AC3E}">
        <p14:creationId xmlns:p14="http://schemas.microsoft.com/office/powerpoint/2010/main" val="322680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6479-AAF9-4225-9764-C88CECDE0BFD}"/>
              </a:ext>
            </a:extLst>
          </p:cNvPr>
          <p:cNvSpPr>
            <a:spLocks noGrp="1"/>
          </p:cNvSpPr>
          <p:nvPr>
            <p:ph type="title"/>
          </p:nvPr>
        </p:nvSpPr>
        <p:spPr/>
        <p:txBody>
          <a:bodyPr/>
          <a:lstStyle/>
          <a:p>
            <a:endParaRPr lang="en-IN"/>
          </a:p>
        </p:txBody>
      </p:sp>
      <p:sp>
        <p:nvSpPr>
          <p:cNvPr id="3" name="Rectangle 2">
            <a:extLst>
              <a:ext uri="{FF2B5EF4-FFF2-40B4-BE49-F238E27FC236}">
                <a16:creationId xmlns:a16="http://schemas.microsoft.com/office/drawing/2014/main" id="{948F784E-4381-432C-A644-AD50BDC46559}"/>
              </a:ext>
            </a:extLst>
          </p:cNvPr>
          <p:cNvSpPr/>
          <p:nvPr/>
        </p:nvSpPr>
        <p:spPr>
          <a:xfrm>
            <a:off x="575894" y="1982122"/>
            <a:ext cx="11029616" cy="374077"/>
          </a:xfrm>
          <a:prstGeom prst="rect">
            <a:avLst/>
          </a:prstGeom>
        </p:spPr>
        <p:txBody>
          <a:bodyPr wrap="square">
            <a:spAutoFit/>
          </a:bodyPr>
          <a:lstStyle/>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Places for shopping: (3 clusters)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CE215AA-AA4A-4345-88C9-739D9212D284}"/>
              </a:ext>
            </a:extLst>
          </p:cNvPr>
          <p:cNvPicPr>
            <a:picLocks noChangeAspect="1"/>
          </p:cNvPicPr>
          <p:nvPr/>
        </p:nvPicPr>
        <p:blipFill>
          <a:blip r:embed="rId2"/>
          <a:stretch>
            <a:fillRect/>
          </a:stretch>
        </p:blipFill>
        <p:spPr>
          <a:xfrm>
            <a:off x="2695786" y="2439241"/>
            <a:ext cx="6789831" cy="4125122"/>
          </a:xfrm>
          <a:prstGeom prst="rect">
            <a:avLst/>
          </a:prstGeom>
        </p:spPr>
      </p:pic>
    </p:spTree>
    <p:extLst>
      <p:ext uri="{BB962C8B-B14F-4D97-AF65-F5344CB8AC3E}">
        <p14:creationId xmlns:p14="http://schemas.microsoft.com/office/powerpoint/2010/main" val="1262479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F8A6-170C-4ECB-B0B3-80B407762591}"/>
              </a:ext>
            </a:extLst>
          </p:cNvPr>
          <p:cNvSpPr>
            <a:spLocks noGrp="1"/>
          </p:cNvSpPr>
          <p:nvPr>
            <p:ph type="title"/>
          </p:nvPr>
        </p:nvSpPr>
        <p:spPr/>
        <p:txBody>
          <a:bodyPr/>
          <a:lstStyle/>
          <a:p>
            <a:endParaRPr lang="en-IN"/>
          </a:p>
        </p:txBody>
      </p:sp>
      <p:sp>
        <p:nvSpPr>
          <p:cNvPr id="3" name="Rectangle 2">
            <a:extLst>
              <a:ext uri="{FF2B5EF4-FFF2-40B4-BE49-F238E27FC236}">
                <a16:creationId xmlns:a16="http://schemas.microsoft.com/office/drawing/2014/main" id="{FF302473-AFF2-442D-B3CF-2B44F52CE4D6}"/>
              </a:ext>
            </a:extLst>
          </p:cNvPr>
          <p:cNvSpPr/>
          <p:nvPr/>
        </p:nvSpPr>
        <p:spPr>
          <a:xfrm>
            <a:off x="575894" y="1921162"/>
            <a:ext cx="11029616" cy="374077"/>
          </a:xfrm>
          <a:prstGeom prst="rect">
            <a:avLst/>
          </a:prstGeom>
        </p:spPr>
        <p:txBody>
          <a:bodyPr wrap="square">
            <a:spAutoFit/>
          </a:bodyPr>
          <a:lstStyle/>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Suggested places for food: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4460DA2-838C-45B1-8585-640CCC8C3246}"/>
              </a:ext>
            </a:extLst>
          </p:cNvPr>
          <p:cNvPicPr>
            <a:picLocks noChangeAspect="1"/>
          </p:cNvPicPr>
          <p:nvPr/>
        </p:nvPicPr>
        <p:blipFill>
          <a:blip r:embed="rId2"/>
          <a:stretch>
            <a:fillRect/>
          </a:stretch>
        </p:blipFill>
        <p:spPr>
          <a:xfrm>
            <a:off x="2037927" y="2295239"/>
            <a:ext cx="8105550" cy="4366033"/>
          </a:xfrm>
          <a:prstGeom prst="rect">
            <a:avLst/>
          </a:prstGeom>
        </p:spPr>
      </p:pic>
    </p:spTree>
    <p:extLst>
      <p:ext uri="{BB962C8B-B14F-4D97-AF65-F5344CB8AC3E}">
        <p14:creationId xmlns:p14="http://schemas.microsoft.com/office/powerpoint/2010/main" val="2491635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7C21-EEAD-4AE8-929B-E2B866492402}"/>
              </a:ext>
            </a:extLst>
          </p:cNvPr>
          <p:cNvSpPr>
            <a:spLocks noGrp="1"/>
          </p:cNvSpPr>
          <p:nvPr>
            <p:ph type="title"/>
          </p:nvPr>
        </p:nvSpPr>
        <p:spPr/>
        <p:txBody>
          <a:bodyPr/>
          <a:lstStyle/>
          <a:p>
            <a:endParaRPr lang="en-IN"/>
          </a:p>
        </p:txBody>
      </p:sp>
      <p:sp>
        <p:nvSpPr>
          <p:cNvPr id="3" name="Rectangle 2">
            <a:extLst>
              <a:ext uri="{FF2B5EF4-FFF2-40B4-BE49-F238E27FC236}">
                <a16:creationId xmlns:a16="http://schemas.microsoft.com/office/drawing/2014/main" id="{29F9C6A9-A623-4952-B0AA-92ADB407CBB8}"/>
              </a:ext>
            </a:extLst>
          </p:cNvPr>
          <p:cNvSpPr/>
          <p:nvPr/>
        </p:nvSpPr>
        <p:spPr>
          <a:xfrm>
            <a:off x="575894" y="1911002"/>
            <a:ext cx="11029616" cy="374077"/>
          </a:xfrm>
          <a:prstGeom prst="rect">
            <a:avLst/>
          </a:prstGeom>
        </p:spPr>
        <p:txBody>
          <a:bodyPr wrap="square">
            <a:spAutoFit/>
          </a:bodyPr>
          <a:lstStyle/>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Suggested places for coffee: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4951B2A-CB29-49B8-80D8-CD33B52CF99A}"/>
              </a:ext>
            </a:extLst>
          </p:cNvPr>
          <p:cNvPicPr>
            <a:picLocks noChangeAspect="1"/>
          </p:cNvPicPr>
          <p:nvPr/>
        </p:nvPicPr>
        <p:blipFill>
          <a:blip r:embed="rId2"/>
          <a:stretch>
            <a:fillRect/>
          </a:stretch>
        </p:blipFill>
        <p:spPr>
          <a:xfrm>
            <a:off x="1587066" y="2285079"/>
            <a:ext cx="9007272" cy="3933464"/>
          </a:xfrm>
          <a:prstGeom prst="rect">
            <a:avLst/>
          </a:prstGeom>
        </p:spPr>
      </p:pic>
    </p:spTree>
    <p:extLst>
      <p:ext uri="{BB962C8B-B14F-4D97-AF65-F5344CB8AC3E}">
        <p14:creationId xmlns:p14="http://schemas.microsoft.com/office/powerpoint/2010/main" val="1608264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2388C-E7DB-44E7-941D-C56F37EEFA3D}"/>
              </a:ext>
            </a:extLst>
          </p:cNvPr>
          <p:cNvSpPr>
            <a:spLocks noGrp="1"/>
          </p:cNvSpPr>
          <p:nvPr>
            <p:ph type="title"/>
          </p:nvPr>
        </p:nvSpPr>
        <p:spPr/>
        <p:txBody>
          <a:bodyPr/>
          <a:lstStyle/>
          <a:p>
            <a:endParaRPr lang="en-IN"/>
          </a:p>
        </p:txBody>
      </p:sp>
      <p:sp>
        <p:nvSpPr>
          <p:cNvPr id="3" name="Rectangle 2">
            <a:extLst>
              <a:ext uri="{FF2B5EF4-FFF2-40B4-BE49-F238E27FC236}">
                <a16:creationId xmlns:a16="http://schemas.microsoft.com/office/drawing/2014/main" id="{564A25D2-5A78-48EC-BC86-28B48DCEB707}"/>
              </a:ext>
            </a:extLst>
          </p:cNvPr>
          <p:cNvSpPr/>
          <p:nvPr/>
        </p:nvSpPr>
        <p:spPr>
          <a:xfrm>
            <a:off x="575894" y="1911002"/>
            <a:ext cx="11029616" cy="374077"/>
          </a:xfrm>
          <a:prstGeom prst="rect">
            <a:avLst/>
          </a:prstGeom>
        </p:spPr>
        <p:txBody>
          <a:bodyPr wrap="square">
            <a:spAutoFit/>
          </a:bodyPr>
          <a:lstStyle/>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Suggested places for nightlife: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05AAF53-8651-48E8-A964-EBBE20AF37C6}"/>
              </a:ext>
            </a:extLst>
          </p:cNvPr>
          <p:cNvPicPr>
            <a:picLocks noChangeAspect="1"/>
          </p:cNvPicPr>
          <p:nvPr/>
        </p:nvPicPr>
        <p:blipFill>
          <a:blip r:embed="rId2"/>
          <a:stretch>
            <a:fillRect/>
          </a:stretch>
        </p:blipFill>
        <p:spPr>
          <a:xfrm>
            <a:off x="1765977" y="2285079"/>
            <a:ext cx="8649450" cy="1287892"/>
          </a:xfrm>
          <a:prstGeom prst="rect">
            <a:avLst/>
          </a:prstGeom>
        </p:spPr>
      </p:pic>
      <p:sp>
        <p:nvSpPr>
          <p:cNvPr id="6" name="Rectangle 5">
            <a:extLst>
              <a:ext uri="{FF2B5EF4-FFF2-40B4-BE49-F238E27FC236}">
                <a16:creationId xmlns:a16="http://schemas.microsoft.com/office/drawing/2014/main" id="{FAA816ED-01DE-4EE0-8B0A-90C83E5FB401}"/>
              </a:ext>
            </a:extLst>
          </p:cNvPr>
          <p:cNvSpPr/>
          <p:nvPr/>
        </p:nvSpPr>
        <p:spPr>
          <a:xfrm>
            <a:off x="575894" y="3760009"/>
            <a:ext cx="11029616" cy="374077"/>
          </a:xfrm>
          <a:prstGeom prst="rect">
            <a:avLst/>
          </a:prstGeom>
        </p:spPr>
        <p:txBody>
          <a:bodyPr wrap="square">
            <a:spAutoFit/>
          </a:bodyPr>
          <a:lstStyle/>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Suggested places for fun: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1CAD50A6-5485-4B18-9883-1EB44EEF7CCC}"/>
              </a:ext>
            </a:extLst>
          </p:cNvPr>
          <p:cNvPicPr>
            <a:picLocks noChangeAspect="1"/>
          </p:cNvPicPr>
          <p:nvPr/>
        </p:nvPicPr>
        <p:blipFill>
          <a:blip r:embed="rId3"/>
          <a:stretch>
            <a:fillRect/>
          </a:stretch>
        </p:blipFill>
        <p:spPr>
          <a:xfrm>
            <a:off x="1833166" y="4158444"/>
            <a:ext cx="8525667" cy="1450572"/>
          </a:xfrm>
          <a:prstGeom prst="rect">
            <a:avLst/>
          </a:prstGeom>
        </p:spPr>
      </p:pic>
    </p:spTree>
    <p:extLst>
      <p:ext uri="{BB962C8B-B14F-4D97-AF65-F5344CB8AC3E}">
        <p14:creationId xmlns:p14="http://schemas.microsoft.com/office/powerpoint/2010/main" val="3150707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8686-05A5-4EB0-BBA6-07729CE0445E}"/>
              </a:ext>
            </a:extLst>
          </p:cNvPr>
          <p:cNvSpPr>
            <a:spLocks noGrp="1"/>
          </p:cNvSpPr>
          <p:nvPr>
            <p:ph type="title"/>
          </p:nvPr>
        </p:nvSpPr>
        <p:spPr/>
        <p:txBody>
          <a:bodyPr/>
          <a:lstStyle/>
          <a:p>
            <a:endParaRPr lang="en-IN"/>
          </a:p>
        </p:txBody>
      </p:sp>
      <p:sp>
        <p:nvSpPr>
          <p:cNvPr id="3" name="Rectangle 2">
            <a:extLst>
              <a:ext uri="{FF2B5EF4-FFF2-40B4-BE49-F238E27FC236}">
                <a16:creationId xmlns:a16="http://schemas.microsoft.com/office/drawing/2014/main" id="{4E9BCA3B-9BC1-4498-BB59-3CA3AE2AC234}"/>
              </a:ext>
            </a:extLst>
          </p:cNvPr>
          <p:cNvSpPr/>
          <p:nvPr/>
        </p:nvSpPr>
        <p:spPr>
          <a:xfrm>
            <a:off x="575894" y="1951642"/>
            <a:ext cx="11029616" cy="374077"/>
          </a:xfrm>
          <a:prstGeom prst="rect">
            <a:avLst/>
          </a:prstGeom>
        </p:spPr>
        <p:txBody>
          <a:bodyPr wrap="square">
            <a:spAutoFit/>
          </a:bodyPr>
          <a:lstStyle/>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Suggested places for shopping: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7298741-36B7-4433-8877-3F2B675E7CB2}"/>
              </a:ext>
            </a:extLst>
          </p:cNvPr>
          <p:cNvPicPr>
            <a:picLocks noChangeAspect="1"/>
          </p:cNvPicPr>
          <p:nvPr/>
        </p:nvPicPr>
        <p:blipFill>
          <a:blip r:embed="rId2"/>
          <a:stretch>
            <a:fillRect/>
          </a:stretch>
        </p:blipFill>
        <p:spPr>
          <a:xfrm>
            <a:off x="1358272" y="2559371"/>
            <a:ext cx="9464860" cy="2149026"/>
          </a:xfrm>
          <a:prstGeom prst="rect">
            <a:avLst/>
          </a:prstGeom>
        </p:spPr>
      </p:pic>
    </p:spTree>
    <p:extLst>
      <p:ext uri="{BB962C8B-B14F-4D97-AF65-F5344CB8AC3E}">
        <p14:creationId xmlns:p14="http://schemas.microsoft.com/office/powerpoint/2010/main" val="3499860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25FB-B19A-47D6-9EEF-D3B95A0CC7FB}"/>
              </a:ext>
            </a:extLst>
          </p:cNvPr>
          <p:cNvSpPr>
            <a:spLocks noGrp="1"/>
          </p:cNvSpPr>
          <p:nvPr>
            <p:ph type="title"/>
          </p:nvPr>
        </p:nvSpPr>
        <p:spPr/>
        <p:txBody>
          <a:bodyPr>
            <a:normAutofit/>
          </a:bodyPr>
          <a:lstStyle/>
          <a:p>
            <a:pPr algn="ctr"/>
            <a:r>
              <a:rPr lang="en-IN" sz="4000" dirty="0"/>
              <a:t>discussion</a:t>
            </a:r>
          </a:p>
        </p:txBody>
      </p:sp>
      <p:sp>
        <p:nvSpPr>
          <p:cNvPr id="3" name="Rectangle 2">
            <a:extLst>
              <a:ext uri="{FF2B5EF4-FFF2-40B4-BE49-F238E27FC236}">
                <a16:creationId xmlns:a16="http://schemas.microsoft.com/office/drawing/2014/main" id="{F401ED3C-02C7-42C5-85C5-F300E0E40841}"/>
              </a:ext>
            </a:extLst>
          </p:cNvPr>
          <p:cNvSpPr/>
          <p:nvPr/>
        </p:nvSpPr>
        <p:spPr>
          <a:xfrm>
            <a:off x="2951262" y="2797417"/>
            <a:ext cx="6278880" cy="1263166"/>
          </a:xfrm>
          <a:prstGeom prst="rect">
            <a:avLst/>
          </a:prstGeom>
        </p:spPr>
        <p:txBody>
          <a:bodyPr wrap="square">
            <a:spAutoFit/>
          </a:bodyPr>
          <a:lstStyle/>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The project did not take into account the details of the places as there were problems regarding Foursquare API calls, that could have contributed more to the legitimacy of the project.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4371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F769-F47F-43CD-BCA3-8D819B4D8531}"/>
              </a:ext>
            </a:extLst>
          </p:cNvPr>
          <p:cNvSpPr>
            <a:spLocks noGrp="1"/>
          </p:cNvSpPr>
          <p:nvPr>
            <p:ph type="title"/>
          </p:nvPr>
        </p:nvSpPr>
        <p:spPr/>
        <p:txBody>
          <a:bodyPr>
            <a:normAutofit/>
          </a:bodyPr>
          <a:lstStyle/>
          <a:p>
            <a:pPr algn="ctr"/>
            <a:r>
              <a:rPr lang="en-IN" sz="4000" dirty="0"/>
              <a:t>Conclusion</a:t>
            </a:r>
          </a:p>
        </p:txBody>
      </p:sp>
      <p:sp>
        <p:nvSpPr>
          <p:cNvPr id="3" name="Rectangle 2">
            <a:extLst>
              <a:ext uri="{FF2B5EF4-FFF2-40B4-BE49-F238E27FC236}">
                <a16:creationId xmlns:a16="http://schemas.microsoft.com/office/drawing/2014/main" id="{36A372EC-9173-453A-AC4C-1558DC27E9F3}"/>
              </a:ext>
            </a:extLst>
          </p:cNvPr>
          <p:cNvSpPr/>
          <p:nvPr/>
        </p:nvSpPr>
        <p:spPr>
          <a:xfrm>
            <a:off x="3048000" y="2797417"/>
            <a:ext cx="6096000" cy="1263166"/>
          </a:xfrm>
          <a:prstGeom prst="rect">
            <a:avLst/>
          </a:prstGeom>
        </p:spPr>
        <p:txBody>
          <a:bodyPr>
            <a:spAutoFit/>
          </a:bodyPr>
          <a:lstStyle/>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The project took into consideration, that the tourist had put up in The Park Hotel, and then returned the suggest places for food, coffee, nightlife, fun and shopping that the tourist can try out.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8416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0DEA-45E0-4B84-B476-3E4BEAD037A6}"/>
              </a:ext>
            </a:extLst>
          </p:cNvPr>
          <p:cNvSpPr>
            <a:spLocks noGrp="1"/>
          </p:cNvSpPr>
          <p:nvPr>
            <p:ph type="title"/>
          </p:nvPr>
        </p:nvSpPr>
        <p:spPr/>
        <p:txBody>
          <a:bodyPr>
            <a:normAutofit/>
          </a:bodyPr>
          <a:lstStyle/>
          <a:p>
            <a:pPr algn="ctr"/>
            <a:r>
              <a:rPr lang="en-IN" sz="4000" dirty="0"/>
              <a:t>Introduction</a:t>
            </a:r>
          </a:p>
        </p:txBody>
      </p:sp>
      <p:sp>
        <p:nvSpPr>
          <p:cNvPr id="3" name="Rectangle 2">
            <a:extLst>
              <a:ext uri="{FF2B5EF4-FFF2-40B4-BE49-F238E27FC236}">
                <a16:creationId xmlns:a16="http://schemas.microsoft.com/office/drawing/2014/main" id="{7E8C0B81-0934-43AA-B470-58C623F7F827}"/>
              </a:ext>
            </a:extLst>
          </p:cNvPr>
          <p:cNvSpPr/>
          <p:nvPr/>
        </p:nvSpPr>
        <p:spPr>
          <a:xfrm>
            <a:off x="575892" y="3040832"/>
            <a:ext cx="11029615" cy="2031325"/>
          </a:xfrm>
          <a:prstGeom prst="rect">
            <a:avLst/>
          </a:prstGeom>
        </p:spPr>
        <p:txBody>
          <a:bodyPr wrap="square">
            <a:spAutoFit/>
          </a:bodyPr>
          <a:lstStyle/>
          <a:p>
            <a:r>
              <a:rPr lang="en-US" dirty="0"/>
              <a:t>Business Problem: </a:t>
            </a:r>
          </a:p>
          <a:p>
            <a:endParaRPr lang="en-US" dirty="0"/>
          </a:p>
          <a:p>
            <a:r>
              <a:rPr lang="en-US" dirty="0"/>
              <a:t>The objective of this project is to suggest tourists visiting Kolkata, India places for food, coffee, nightlife, fun and shopping based on the location of the hotel in which they will be staying to save their time making plans. I have used an Unsupervised Machine Learning method, namely, Clustering for recommending the tourists places. This project aims to answer the question: What are the places for food, coffee, nightlife, fun and shopping that tourists can try out?</a:t>
            </a:r>
          </a:p>
        </p:txBody>
      </p:sp>
    </p:spTree>
    <p:extLst>
      <p:ext uri="{BB962C8B-B14F-4D97-AF65-F5344CB8AC3E}">
        <p14:creationId xmlns:p14="http://schemas.microsoft.com/office/powerpoint/2010/main" val="180385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C1191E-0BF5-4AA7-91CA-50F7C40CDF63}"/>
              </a:ext>
            </a:extLst>
          </p:cNvPr>
          <p:cNvSpPr/>
          <p:nvPr/>
        </p:nvSpPr>
        <p:spPr>
          <a:xfrm>
            <a:off x="581192" y="2056509"/>
            <a:ext cx="11029615" cy="2744982"/>
          </a:xfrm>
          <a:prstGeom prst="rect">
            <a:avLst/>
          </a:prstGeom>
        </p:spPr>
        <p:txBody>
          <a:bodyPr wrap="square">
            <a:spAutoFit/>
          </a:bodyPr>
          <a:lstStyle/>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Background:</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For this capstone project, I am concentrating on the scenario of tourists visiting Kolkata, India. Kolkata is called ‘the city of joy’. The city is  known for its grand colonial architecture, art galleries, cultural festivals, sweets, food culture and many more. Kolkata is a common destination for vacations. This city attracts tourists from all over the world. So, this project is concerned about suggesting tourists places where they can hangout such as places for food, coffee, nightlife, fun and shopping and thereby saving their valuable vacation-time. This project takes into account the geocoordinates (latitude, longitude) of the hotel and based on the same, makes the suggestions.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C08B7AE8-773C-4711-9193-C027137A705E}"/>
              </a:ext>
            </a:extLst>
          </p:cNvPr>
          <p:cNvSpPr/>
          <p:nvPr/>
        </p:nvSpPr>
        <p:spPr>
          <a:xfrm>
            <a:off x="581192" y="4801491"/>
            <a:ext cx="11029615" cy="966803"/>
          </a:xfrm>
          <a:prstGeom prst="rect">
            <a:avLst/>
          </a:prstGeom>
        </p:spPr>
        <p:txBody>
          <a:bodyPr wrap="square">
            <a:spAutoFit/>
          </a:bodyPr>
          <a:lstStyle/>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Target Audience:</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The target audience for this project are the tourists visiting spending their vacation in Kolkata, IN.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1370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8F5069-289D-4CFE-BA0A-BBE180031C88}"/>
              </a:ext>
            </a:extLst>
          </p:cNvPr>
          <p:cNvSpPr/>
          <p:nvPr/>
        </p:nvSpPr>
        <p:spPr>
          <a:xfrm>
            <a:off x="557814" y="2155579"/>
            <a:ext cx="11076371" cy="3634072"/>
          </a:xfrm>
          <a:prstGeom prst="rect">
            <a:avLst/>
          </a:prstGeom>
        </p:spPr>
        <p:txBody>
          <a:bodyPr wrap="square">
            <a:spAutoFit/>
          </a:bodyPr>
          <a:lstStyle/>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Clustering:</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Clustering is the task of dividing the population or data points into a number of groups such that data points in the same groups are more similar to other data points in the same group and dissimilar to the data points in other groups. The particular method used in the project is k-means clustering. The procedure follows a simple and easy way to classify a given data set through a certain number of clusters (assume k clusters) fixed </a:t>
            </a:r>
            <a:r>
              <a:rPr lang="en-IN" dirty="0" err="1">
                <a:latin typeface="Times New Roman" panose="02020603050405020304" pitchFamily="18" charset="0"/>
                <a:ea typeface="Calibri" panose="020F0502020204030204" pitchFamily="34" charset="0"/>
                <a:cs typeface="Times New Roman" panose="02020603050405020304" pitchFamily="18" charset="0"/>
              </a:rPr>
              <a:t>apriori</a:t>
            </a:r>
            <a:r>
              <a:rPr lang="en-IN" dirty="0">
                <a:latin typeface="Times New Roman" panose="02020603050405020304" pitchFamily="18" charset="0"/>
                <a:ea typeface="Calibri" panose="020F0502020204030204" pitchFamily="34" charset="0"/>
                <a:cs typeface="Times New Roman" panose="02020603050405020304" pitchFamily="18" charset="0"/>
              </a:rPr>
              <a:t>. The main idea is to define k centers, one for each cluster. The next step is to take each point belonging to a given data set and associate it to the nearest center. When no point is pending, the first step is completed. At this point we need to re-calculate k new centroids as barycentre of the clusters resulting from the previous step. After we have these k new centroids, a new binding has to be done between the same data set points and the nearest new center. A loop has been generated. As a result of this loop we may notice that the k centers change their location step by step until no more changes are done or in other words centers do not move any more.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3661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3050F-3605-44AE-B200-018F196627E9}"/>
              </a:ext>
            </a:extLst>
          </p:cNvPr>
          <p:cNvSpPr>
            <a:spLocks noGrp="1"/>
          </p:cNvSpPr>
          <p:nvPr>
            <p:ph type="title"/>
          </p:nvPr>
        </p:nvSpPr>
        <p:spPr/>
        <p:txBody>
          <a:bodyPr/>
          <a:lstStyle/>
          <a:p>
            <a:pPr algn="ctr"/>
            <a:r>
              <a:rPr lang="en-IN" dirty="0"/>
              <a:t>Data</a:t>
            </a:r>
          </a:p>
        </p:txBody>
      </p:sp>
      <p:sp>
        <p:nvSpPr>
          <p:cNvPr id="4" name="Rectangle 3">
            <a:extLst>
              <a:ext uri="{FF2B5EF4-FFF2-40B4-BE49-F238E27FC236}">
                <a16:creationId xmlns:a16="http://schemas.microsoft.com/office/drawing/2014/main" id="{76CFAD8D-D6EA-4D75-A80B-B7082384EAA5}"/>
              </a:ext>
            </a:extLst>
          </p:cNvPr>
          <p:cNvSpPr/>
          <p:nvPr/>
        </p:nvSpPr>
        <p:spPr>
          <a:xfrm>
            <a:off x="575894" y="2162529"/>
            <a:ext cx="11029616" cy="3930435"/>
          </a:xfrm>
          <a:prstGeom prst="rect">
            <a:avLst/>
          </a:prstGeom>
        </p:spPr>
        <p:txBody>
          <a:bodyPr wrap="square">
            <a:spAutoFit/>
          </a:bodyPr>
          <a:lstStyle/>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All the data used in the project are fetched using the </a:t>
            </a:r>
            <a:r>
              <a:rPr lang="en-IN" b="1" dirty="0">
                <a:latin typeface="Times New Roman" panose="02020603050405020304" pitchFamily="18" charset="0"/>
                <a:ea typeface="Calibri" panose="020F0502020204030204" pitchFamily="34" charset="0"/>
                <a:cs typeface="Times New Roman" panose="02020603050405020304" pitchFamily="18" charset="0"/>
              </a:rPr>
              <a:t>FOURSQUARE API</a:t>
            </a: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Data for hotels: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'https://api.foursquare.com/v2/venues/</a:t>
            </a:r>
            <a:r>
              <a:rPr lang="en-IN" dirty="0" err="1">
                <a:latin typeface="Times New Roman" panose="02020603050405020304" pitchFamily="18" charset="0"/>
                <a:ea typeface="Calibri" panose="020F0502020204030204" pitchFamily="34" charset="0"/>
                <a:cs typeface="Times New Roman" panose="02020603050405020304" pitchFamily="18" charset="0"/>
              </a:rPr>
              <a:t>search?client_id</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client_secret</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ll</a:t>
            </a:r>
            <a:r>
              <a:rPr lang="en-IN" dirty="0">
                <a:latin typeface="Times New Roman" panose="02020603050405020304" pitchFamily="18" charset="0"/>
                <a:ea typeface="Calibri" panose="020F0502020204030204" pitchFamily="34" charset="0"/>
                <a:cs typeface="Times New Roman" panose="02020603050405020304" pitchFamily="18" charset="0"/>
              </a:rPr>
              <a:t>={},{}&amp;v={}&amp;query={}&amp;radius={}&amp;limit={}'.format(CLIENT_ID, CLIENT_SECRET, Latitude, Longitude, VERSION, ‘Hotel’, RADIUS, LIMIT)</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Data for food places near the hotel:</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'https://api.foursquare.com/v2/venues/</a:t>
            </a:r>
            <a:r>
              <a:rPr lang="en-IN" dirty="0" err="1">
                <a:latin typeface="Times New Roman" panose="02020603050405020304" pitchFamily="18" charset="0"/>
                <a:ea typeface="Calibri" panose="020F0502020204030204" pitchFamily="34" charset="0"/>
                <a:cs typeface="Times New Roman" panose="02020603050405020304" pitchFamily="18" charset="0"/>
              </a:rPr>
              <a:t>search?client_id</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client_secret</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ll</a:t>
            </a:r>
            <a:r>
              <a:rPr lang="en-IN" dirty="0">
                <a:latin typeface="Times New Roman" panose="02020603050405020304" pitchFamily="18" charset="0"/>
                <a:ea typeface="Calibri" panose="020F0502020204030204" pitchFamily="34" charset="0"/>
                <a:cs typeface="Times New Roman" panose="02020603050405020304" pitchFamily="18" charset="0"/>
              </a:rPr>
              <a:t>={},{}&amp;v={}&amp;query={}&amp;radius={}&amp;limit={}'.format(CLIENT_ID, CLIENT_SECRET, </a:t>
            </a:r>
            <a:r>
              <a:rPr lang="en-IN" dirty="0" err="1">
                <a:latin typeface="Times New Roman" panose="02020603050405020304" pitchFamily="18" charset="0"/>
                <a:ea typeface="Calibri" panose="020F0502020204030204" pitchFamily="34" charset="0"/>
                <a:cs typeface="Times New Roman" panose="02020603050405020304" pitchFamily="18" charset="0"/>
              </a:rPr>
              <a:t>HOTEL_Latitude</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latin typeface="Times New Roman" panose="02020603050405020304" pitchFamily="18" charset="0"/>
                <a:ea typeface="Calibri" panose="020F0502020204030204" pitchFamily="34" charset="0"/>
                <a:cs typeface="Times New Roman" panose="02020603050405020304" pitchFamily="18" charset="0"/>
              </a:rPr>
              <a:t>HOTEL_Longitude</a:t>
            </a:r>
            <a:r>
              <a:rPr lang="en-IN" dirty="0">
                <a:latin typeface="Times New Roman" panose="02020603050405020304" pitchFamily="18" charset="0"/>
                <a:ea typeface="Calibri" panose="020F0502020204030204" pitchFamily="34" charset="0"/>
                <a:cs typeface="Times New Roman" panose="02020603050405020304" pitchFamily="18" charset="0"/>
              </a:rPr>
              <a:t>, VERSION, ‘Food’, RADIUS, LIMIT)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7330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D933AA-6759-4882-BC5D-551B7EC88CD1}"/>
              </a:ext>
            </a:extLst>
          </p:cNvPr>
          <p:cNvSpPr/>
          <p:nvPr/>
        </p:nvSpPr>
        <p:spPr>
          <a:xfrm>
            <a:off x="575894" y="2298992"/>
            <a:ext cx="11029616" cy="3337709"/>
          </a:xfrm>
          <a:prstGeom prst="rect">
            <a:avLst/>
          </a:prstGeom>
        </p:spPr>
        <p:txBody>
          <a:bodyPr wrap="square">
            <a:spAutoFit/>
          </a:bodyPr>
          <a:lstStyle/>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Data for coffee places near the hotel:</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'https://api.foursquare.com/v2/venues/</a:t>
            </a:r>
            <a:r>
              <a:rPr lang="en-IN" dirty="0" err="1">
                <a:latin typeface="Times New Roman" panose="02020603050405020304" pitchFamily="18" charset="0"/>
                <a:ea typeface="Calibri" panose="020F0502020204030204" pitchFamily="34" charset="0"/>
                <a:cs typeface="Times New Roman" panose="02020603050405020304" pitchFamily="18" charset="0"/>
              </a:rPr>
              <a:t>search?client_id</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client_secret</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ll</a:t>
            </a:r>
            <a:r>
              <a:rPr lang="en-IN" dirty="0">
                <a:latin typeface="Times New Roman" panose="02020603050405020304" pitchFamily="18" charset="0"/>
                <a:ea typeface="Calibri" panose="020F0502020204030204" pitchFamily="34" charset="0"/>
                <a:cs typeface="Times New Roman" panose="02020603050405020304" pitchFamily="18" charset="0"/>
              </a:rPr>
              <a:t>={},{}&amp;v={}&amp;query={}&amp;radius={}&amp;limit={}'.format(CLIENT_ID, CLIENT_SECRET, </a:t>
            </a:r>
            <a:r>
              <a:rPr lang="en-IN" dirty="0" err="1">
                <a:latin typeface="Times New Roman" panose="02020603050405020304" pitchFamily="18" charset="0"/>
                <a:ea typeface="Calibri" panose="020F0502020204030204" pitchFamily="34" charset="0"/>
                <a:cs typeface="Times New Roman" panose="02020603050405020304" pitchFamily="18" charset="0"/>
              </a:rPr>
              <a:t>HOTEL_Latitude</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latin typeface="Times New Roman" panose="02020603050405020304" pitchFamily="18" charset="0"/>
                <a:ea typeface="Calibri" panose="020F0502020204030204" pitchFamily="34" charset="0"/>
                <a:cs typeface="Times New Roman" panose="02020603050405020304" pitchFamily="18" charset="0"/>
              </a:rPr>
              <a:t>HOTEL_Longitude</a:t>
            </a:r>
            <a:r>
              <a:rPr lang="en-IN" dirty="0">
                <a:latin typeface="Times New Roman" panose="02020603050405020304" pitchFamily="18" charset="0"/>
                <a:ea typeface="Calibri" panose="020F0502020204030204" pitchFamily="34" charset="0"/>
                <a:cs typeface="Times New Roman" panose="02020603050405020304" pitchFamily="18" charset="0"/>
              </a:rPr>
              <a:t>, VERSION, ‘Coffee’, RADIUS, LIMIT)</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Data for nightlife places near the hotel:</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'https://api.foursquare.com/v2/venues/</a:t>
            </a:r>
            <a:r>
              <a:rPr lang="en-IN" dirty="0" err="1">
                <a:latin typeface="Times New Roman" panose="02020603050405020304" pitchFamily="18" charset="0"/>
                <a:ea typeface="Calibri" panose="020F0502020204030204" pitchFamily="34" charset="0"/>
                <a:cs typeface="Times New Roman" panose="02020603050405020304" pitchFamily="18" charset="0"/>
              </a:rPr>
              <a:t>search?client_id</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client_secret</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ll</a:t>
            </a:r>
            <a:r>
              <a:rPr lang="en-IN" dirty="0">
                <a:latin typeface="Times New Roman" panose="02020603050405020304" pitchFamily="18" charset="0"/>
                <a:ea typeface="Calibri" panose="020F0502020204030204" pitchFamily="34" charset="0"/>
                <a:cs typeface="Times New Roman" panose="02020603050405020304" pitchFamily="18" charset="0"/>
              </a:rPr>
              <a:t>={},{}&amp;v={}&amp;query={}&amp;radius={}&amp;limit={}'.format(CLIENT_ID, CLIENT_SECRET, </a:t>
            </a:r>
            <a:r>
              <a:rPr lang="en-IN" dirty="0" err="1">
                <a:latin typeface="Times New Roman" panose="02020603050405020304" pitchFamily="18" charset="0"/>
                <a:ea typeface="Calibri" panose="020F0502020204030204" pitchFamily="34" charset="0"/>
                <a:cs typeface="Times New Roman" panose="02020603050405020304" pitchFamily="18" charset="0"/>
              </a:rPr>
              <a:t>HOTEL_Latitude</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latin typeface="Times New Roman" panose="02020603050405020304" pitchFamily="18" charset="0"/>
                <a:ea typeface="Calibri" panose="020F0502020204030204" pitchFamily="34" charset="0"/>
                <a:cs typeface="Times New Roman" panose="02020603050405020304" pitchFamily="18" charset="0"/>
              </a:rPr>
              <a:t>HOTEL_Longitude</a:t>
            </a:r>
            <a:r>
              <a:rPr lang="en-IN" dirty="0">
                <a:latin typeface="Times New Roman" panose="02020603050405020304" pitchFamily="18" charset="0"/>
                <a:ea typeface="Calibri" panose="020F0502020204030204" pitchFamily="34" charset="0"/>
                <a:cs typeface="Times New Roman" panose="02020603050405020304" pitchFamily="18" charset="0"/>
              </a:rPr>
              <a:t>, VERSION, ‘Nightlife’, RADIUS, LIMIT)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122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1D689C-79A7-4DA9-B095-5869D6136FE8}"/>
              </a:ext>
            </a:extLst>
          </p:cNvPr>
          <p:cNvSpPr/>
          <p:nvPr/>
        </p:nvSpPr>
        <p:spPr>
          <a:xfrm>
            <a:off x="575894" y="2112943"/>
            <a:ext cx="11029616" cy="3337709"/>
          </a:xfrm>
          <a:prstGeom prst="rect">
            <a:avLst/>
          </a:prstGeom>
        </p:spPr>
        <p:txBody>
          <a:bodyPr wrap="square">
            <a:spAutoFit/>
          </a:bodyPr>
          <a:lstStyle/>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Data for fun places near the hotel:</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'https://api.foursquare.com/v2/venues/</a:t>
            </a:r>
            <a:r>
              <a:rPr lang="en-IN" dirty="0" err="1">
                <a:latin typeface="Times New Roman" panose="02020603050405020304" pitchFamily="18" charset="0"/>
                <a:ea typeface="Calibri" panose="020F0502020204030204" pitchFamily="34" charset="0"/>
                <a:cs typeface="Times New Roman" panose="02020603050405020304" pitchFamily="18" charset="0"/>
              </a:rPr>
              <a:t>search?client_id</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client_secret</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ll</a:t>
            </a:r>
            <a:r>
              <a:rPr lang="en-IN" dirty="0">
                <a:latin typeface="Times New Roman" panose="02020603050405020304" pitchFamily="18" charset="0"/>
                <a:ea typeface="Calibri" panose="020F0502020204030204" pitchFamily="34" charset="0"/>
                <a:cs typeface="Times New Roman" panose="02020603050405020304" pitchFamily="18" charset="0"/>
              </a:rPr>
              <a:t>={},{}&amp;v={}&amp;query={}&amp;radius={}&amp;limit={}'.format(CLIENT_ID, CLIENT_SECRET, </a:t>
            </a:r>
            <a:r>
              <a:rPr lang="en-IN" dirty="0" err="1">
                <a:latin typeface="Times New Roman" panose="02020603050405020304" pitchFamily="18" charset="0"/>
                <a:ea typeface="Calibri" panose="020F0502020204030204" pitchFamily="34" charset="0"/>
                <a:cs typeface="Times New Roman" panose="02020603050405020304" pitchFamily="18" charset="0"/>
              </a:rPr>
              <a:t>HOTEL_Latitude</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latin typeface="Times New Roman" panose="02020603050405020304" pitchFamily="18" charset="0"/>
                <a:ea typeface="Calibri" panose="020F0502020204030204" pitchFamily="34" charset="0"/>
                <a:cs typeface="Times New Roman" panose="02020603050405020304" pitchFamily="18" charset="0"/>
              </a:rPr>
              <a:t>HOTEL_Longitude</a:t>
            </a:r>
            <a:r>
              <a:rPr lang="en-IN" dirty="0">
                <a:latin typeface="Times New Roman" panose="02020603050405020304" pitchFamily="18" charset="0"/>
                <a:ea typeface="Calibri" panose="020F0502020204030204" pitchFamily="34" charset="0"/>
                <a:cs typeface="Times New Roman" panose="02020603050405020304" pitchFamily="18" charset="0"/>
              </a:rPr>
              <a:t>, VERSION, ‘Fun’, RADIUS, LIMIT)</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Data for shopping places near the hotel:</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'https://api.foursquare.com/v2/venues/</a:t>
            </a:r>
            <a:r>
              <a:rPr lang="en-IN" dirty="0" err="1">
                <a:latin typeface="Times New Roman" panose="02020603050405020304" pitchFamily="18" charset="0"/>
                <a:ea typeface="Calibri" panose="020F0502020204030204" pitchFamily="34" charset="0"/>
                <a:cs typeface="Times New Roman" panose="02020603050405020304" pitchFamily="18" charset="0"/>
              </a:rPr>
              <a:t>search?client_id</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client_secret</a:t>
            </a:r>
            <a:r>
              <a:rPr lang="en-IN" dirty="0">
                <a:latin typeface="Times New Roman" panose="02020603050405020304" pitchFamily="18" charset="0"/>
                <a:ea typeface="Calibri" panose="020F0502020204030204" pitchFamily="34" charset="0"/>
                <a:cs typeface="Times New Roman" panose="02020603050405020304" pitchFamily="18" charset="0"/>
              </a:rPr>
              <a:t>={}&amp;</a:t>
            </a:r>
            <a:r>
              <a:rPr lang="en-IN" dirty="0" err="1">
                <a:latin typeface="Times New Roman" panose="02020603050405020304" pitchFamily="18" charset="0"/>
                <a:ea typeface="Calibri" panose="020F0502020204030204" pitchFamily="34" charset="0"/>
                <a:cs typeface="Times New Roman" panose="02020603050405020304" pitchFamily="18" charset="0"/>
              </a:rPr>
              <a:t>ll</a:t>
            </a:r>
            <a:r>
              <a:rPr lang="en-IN" dirty="0">
                <a:latin typeface="Times New Roman" panose="02020603050405020304" pitchFamily="18" charset="0"/>
                <a:ea typeface="Calibri" panose="020F0502020204030204" pitchFamily="34" charset="0"/>
                <a:cs typeface="Times New Roman" panose="02020603050405020304" pitchFamily="18" charset="0"/>
              </a:rPr>
              <a:t>={},{}&amp;v={}&amp;query={}&amp;radius={}&amp;limit={}'.format(CLIENT_ID, CLIENT_SECRET, </a:t>
            </a:r>
            <a:r>
              <a:rPr lang="en-IN" dirty="0" err="1">
                <a:latin typeface="Times New Roman" panose="02020603050405020304" pitchFamily="18" charset="0"/>
                <a:ea typeface="Calibri" panose="020F0502020204030204" pitchFamily="34" charset="0"/>
                <a:cs typeface="Times New Roman" panose="02020603050405020304" pitchFamily="18" charset="0"/>
              </a:rPr>
              <a:t>HOTEL_Latitude</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latin typeface="Times New Roman" panose="02020603050405020304" pitchFamily="18" charset="0"/>
                <a:ea typeface="Calibri" panose="020F0502020204030204" pitchFamily="34" charset="0"/>
                <a:cs typeface="Times New Roman" panose="02020603050405020304" pitchFamily="18" charset="0"/>
              </a:rPr>
              <a:t>HOTEL_Longitude</a:t>
            </a:r>
            <a:r>
              <a:rPr lang="en-IN" dirty="0">
                <a:latin typeface="Times New Roman" panose="02020603050405020304" pitchFamily="18" charset="0"/>
                <a:ea typeface="Calibri" panose="020F0502020204030204" pitchFamily="34" charset="0"/>
                <a:cs typeface="Times New Roman" panose="02020603050405020304" pitchFamily="18" charset="0"/>
              </a:rPr>
              <a:t>, VERSION, ‘Shopping’, RADIUS, LIMIT)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1997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9919-FF3E-49E9-8C4A-7326D514A307}"/>
              </a:ext>
            </a:extLst>
          </p:cNvPr>
          <p:cNvSpPr>
            <a:spLocks noGrp="1"/>
          </p:cNvSpPr>
          <p:nvPr>
            <p:ph type="title"/>
          </p:nvPr>
        </p:nvSpPr>
        <p:spPr/>
        <p:txBody>
          <a:bodyPr>
            <a:normAutofit/>
          </a:bodyPr>
          <a:lstStyle/>
          <a:p>
            <a:pPr algn="ctr"/>
            <a:r>
              <a:rPr lang="en-IN" sz="4000" dirty="0"/>
              <a:t>Methodology</a:t>
            </a:r>
          </a:p>
        </p:txBody>
      </p:sp>
      <p:sp>
        <p:nvSpPr>
          <p:cNvPr id="3" name="Rectangle 2">
            <a:extLst>
              <a:ext uri="{FF2B5EF4-FFF2-40B4-BE49-F238E27FC236}">
                <a16:creationId xmlns:a16="http://schemas.microsoft.com/office/drawing/2014/main" id="{387CDBBE-06ED-4509-9305-C8C65C38D13A}"/>
              </a:ext>
            </a:extLst>
          </p:cNvPr>
          <p:cNvSpPr/>
          <p:nvPr/>
        </p:nvSpPr>
        <p:spPr>
          <a:xfrm>
            <a:off x="575894" y="2403684"/>
            <a:ext cx="11029616" cy="2862322"/>
          </a:xfrm>
          <a:prstGeom prst="rect">
            <a:avLst/>
          </a:prstGeom>
        </p:spPr>
        <p:txBody>
          <a:bodyPr wrap="square">
            <a:spAutoFit/>
          </a:bodyPr>
          <a:lstStyle/>
          <a:p>
            <a:r>
              <a:rPr lang="en-IN" dirty="0">
                <a:latin typeface="Times New Roman" panose="02020603050405020304" pitchFamily="18" charset="0"/>
                <a:ea typeface="Calibri" panose="020F0502020204030204" pitchFamily="34" charset="0"/>
              </a:rPr>
              <a:t>The methodology used in this project is Unsupervised Machine Learning. I have used Clustering method for clustering the places for food, coffee, nightlife, fun and shopping. The particular method used here is K-Means Clustering. The main idea is to define k centers, one for each cluster. The next step is to take each point belonging to a given data set and associate it to the nearest center. When no point is pending, the first step is completed. At this point we need to re-calculate k new centroids as barycentre of the clusters resulting from the previous step. After we have these k new centroids, a new binding has to be done between the same data set points and the nearest new center. A loop has been generated. As a result of this loop we may notice that the k centers change their location step by step until no more changes are done or in other words centers do not move any more. I have clustered the places based on their geo-coordinates. Finally, I calculated the Euclidean distances of each cluster from the hotel and return the places belonging to the cluster that is the nearest to the hotel.</a:t>
            </a:r>
            <a:endParaRPr lang="en-IN" dirty="0"/>
          </a:p>
        </p:txBody>
      </p:sp>
    </p:spTree>
    <p:extLst>
      <p:ext uri="{BB962C8B-B14F-4D97-AF65-F5344CB8AC3E}">
        <p14:creationId xmlns:p14="http://schemas.microsoft.com/office/powerpoint/2010/main" val="1581144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271D-1C48-40FB-AA06-D116B16766EB}"/>
              </a:ext>
            </a:extLst>
          </p:cNvPr>
          <p:cNvSpPr>
            <a:spLocks noGrp="1"/>
          </p:cNvSpPr>
          <p:nvPr>
            <p:ph type="title"/>
          </p:nvPr>
        </p:nvSpPr>
        <p:spPr/>
        <p:txBody>
          <a:bodyPr>
            <a:normAutofit/>
          </a:bodyPr>
          <a:lstStyle/>
          <a:p>
            <a:pPr algn="ctr"/>
            <a:r>
              <a:rPr lang="en-IN" sz="4000" dirty="0"/>
              <a:t>Results</a:t>
            </a:r>
          </a:p>
        </p:txBody>
      </p:sp>
      <p:sp>
        <p:nvSpPr>
          <p:cNvPr id="3" name="Rectangle 2">
            <a:extLst>
              <a:ext uri="{FF2B5EF4-FFF2-40B4-BE49-F238E27FC236}">
                <a16:creationId xmlns:a16="http://schemas.microsoft.com/office/drawing/2014/main" id="{1C42E27E-FFE1-4023-A8C0-2D1D203400CC}"/>
              </a:ext>
            </a:extLst>
          </p:cNvPr>
          <p:cNvSpPr/>
          <p:nvPr/>
        </p:nvSpPr>
        <p:spPr>
          <a:xfrm>
            <a:off x="575894" y="1984617"/>
            <a:ext cx="11029616" cy="966803"/>
          </a:xfrm>
          <a:prstGeom prst="rect">
            <a:avLst/>
          </a:prstGeom>
        </p:spPr>
        <p:txBody>
          <a:bodyPr wrap="square">
            <a:spAutoFit/>
          </a:bodyPr>
          <a:lstStyle/>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The clustered places visualised on the folium map are as follows: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571500" algn="just">
              <a:lnSpc>
                <a:spcPct val="107000"/>
              </a:lnSpc>
              <a:spcAft>
                <a:spcPts val="800"/>
              </a:spcAft>
              <a:tabLst>
                <a:tab pos="13779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Places for food: (8 clusters)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1C0BAF4-88A8-4585-90F1-95C92EAE5A60}"/>
              </a:ext>
            </a:extLst>
          </p:cNvPr>
          <p:cNvPicPr>
            <a:picLocks noChangeAspect="1"/>
          </p:cNvPicPr>
          <p:nvPr/>
        </p:nvPicPr>
        <p:blipFill>
          <a:blip r:embed="rId2"/>
          <a:stretch>
            <a:fillRect/>
          </a:stretch>
        </p:blipFill>
        <p:spPr>
          <a:xfrm>
            <a:off x="3243157" y="3063180"/>
            <a:ext cx="5695090" cy="3447269"/>
          </a:xfrm>
          <a:prstGeom prst="rect">
            <a:avLst/>
          </a:prstGeom>
        </p:spPr>
      </p:pic>
    </p:spTree>
    <p:extLst>
      <p:ext uri="{BB962C8B-B14F-4D97-AF65-F5344CB8AC3E}">
        <p14:creationId xmlns:p14="http://schemas.microsoft.com/office/powerpoint/2010/main" val="232457562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25</TotalTime>
  <Words>1289</Words>
  <Application>Microsoft Office PowerPoint</Application>
  <PresentationFormat>Widescreen</PresentationFormat>
  <Paragraphs>59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Gill Sans MT</vt:lpstr>
      <vt:lpstr>Times New Roman</vt:lpstr>
      <vt:lpstr>Wingdings 2</vt:lpstr>
      <vt:lpstr>Dividend</vt:lpstr>
      <vt:lpstr>USING MACHINE LEARNING TO SUGGEST FOOD, COFFEE, NIGHTLIFE, FUN AND SHOPPING PLACES TO TOURISTS </vt:lpstr>
      <vt:lpstr>Introduction</vt:lpstr>
      <vt:lpstr>PowerPoint Presentation</vt:lpstr>
      <vt:lpstr>PowerPoint Presentation</vt:lpstr>
      <vt:lpstr>Data</vt:lpstr>
      <vt:lpstr>PowerPoint Presentation</vt:lpstr>
      <vt:lpstr>PowerPoint Presentation</vt:lpstr>
      <vt:lpstr>Methodology</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USING MACHINE LEARNING TO SUGGEST FOOD, COFFEE, NIGHTLIFE, FUN AND SHOPPING PLACES TO TOURISTS</dc:title>
  <dc:creator>acer</dc:creator>
  <cp:lastModifiedBy>acer</cp:lastModifiedBy>
  <cp:revision>3</cp:revision>
  <dcterms:created xsi:type="dcterms:W3CDTF">2020-06-14T17:52:01Z</dcterms:created>
  <dcterms:modified xsi:type="dcterms:W3CDTF">2020-06-14T18:17:40Z</dcterms:modified>
</cp:coreProperties>
</file>